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4"/>
  </p:notesMasterIdLst>
  <p:sldIdLst>
    <p:sldId id="257" r:id="rId2"/>
    <p:sldId id="262" r:id="rId3"/>
    <p:sldId id="282" r:id="rId4"/>
    <p:sldId id="265" r:id="rId5"/>
    <p:sldId id="281" r:id="rId6"/>
    <p:sldId id="283" r:id="rId7"/>
    <p:sldId id="268" r:id="rId8"/>
    <p:sldId id="287" r:id="rId9"/>
    <p:sldId id="288" r:id="rId10"/>
    <p:sldId id="290" r:id="rId11"/>
    <p:sldId id="296" r:id="rId12"/>
    <p:sldId id="276" r:id="rId13"/>
    <p:sldId id="297" r:id="rId14"/>
    <p:sldId id="298" r:id="rId15"/>
    <p:sldId id="299" r:id="rId16"/>
    <p:sldId id="284" r:id="rId17"/>
    <p:sldId id="302" r:id="rId18"/>
    <p:sldId id="312" r:id="rId19"/>
    <p:sldId id="313" r:id="rId20"/>
    <p:sldId id="314" r:id="rId21"/>
    <p:sldId id="303" r:id="rId22"/>
    <p:sldId id="304" r:id="rId23"/>
    <p:sldId id="315" r:id="rId24"/>
    <p:sldId id="316" r:id="rId25"/>
    <p:sldId id="305" r:id="rId26"/>
    <p:sldId id="275" r:id="rId27"/>
    <p:sldId id="306" r:id="rId28"/>
    <p:sldId id="300" r:id="rId29"/>
    <p:sldId id="307" r:id="rId30"/>
    <p:sldId id="309" r:id="rId31"/>
    <p:sldId id="311" r:id="rId32"/>
    <p:sldId id="31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2D"/>
    <a:srgbClr val="08A000"/>
    <a:srgbClr val="96C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/>
    <p:restoredTop sz="79216"/>
  </p:normalViewPr>
  <p:slideViewPr>
    <p:cSldViewPr snapToGrid="0" snapToObjects="1">
      <p:cViewPr varScale="1">
        <p:scale>
          <a:sx n="91" d="100"/>
          <a:sy n="91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B22FD-0BAD-D94F-A905-DCA7A2ED8E44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D6196-9599-5242-A8F8-BCB8F436A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0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Implied here is, “Given their limited resources…”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Winning more games -&gt; selling tickets, merchandise, and get good players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25868-14E3-7041-81B2-782746321E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2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8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QUICK!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was a whole lot of data. I created a whole database schema in PostgreSQL, using python to extract the data, transform, process, and put it into a bunch of tables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SportVU</a:t>
            </a:r>
            <a:r>
              <a:rPr lang="en-US" dirty="0"/>
              <a:t> data was only available for ½ the season, but I only used data from about 15% of the season (227 games), which was still a 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data was really messy. The data was scraped from visualizations on NBA’s website; I’m sure the data that teams get is much cleaner, but, </a:t>
            </a:r>
            <a:r>
              <a:rPr lang="en-US" dirty="0" err="1"/>
              <a:t>gotta</a:t>
            </a:r>
            <a:r>
              <a:rPr lang="en-US" dirty="0"/>
              <a:t> work with the data you have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Issues like missing time periods, teams not going the direction they’re supposed to, players changing mid-play,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09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tried a variety of methods to cluster the possessions. Turns out it’s tricky to cluster complex, time series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3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and other clustering algorithms seek to minimize SSE. In this case, the distance between each sample and the center of the cluster they belong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Silhouette often used for selecting # of clusters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(b – a) / max(a, b) where a = mean intra-cluster </a:t>
            </a:r>
            <a:r>
              <a:rPr lang="en-US" dirty="0" err="1"/>
              <a:t>dist</a:t>
            </a:r>
            <a:r>
              <a:rPr lang="en-US" dirty="0"/>
              <a:t>, b = mean nearest-cluster </a:t>
            </a:r>
            <a:r>
              <a:rPr lang="en-US" dirty="0" err="1"/>
              <a:t>dist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Also others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Keeping in mind the goal of the project – to measure effectiveness of play types. The clusters need to ”mean” something that can be understood and articulated by humans - me, a coach, a player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If you can't actually describe what kinds of players are in each cluster, the coach won't be able to use the outputs help the Wizards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9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Kmeans</a:t>
                </a:r>
                <a:r>
                  <a:rPr lang="en-US" dirty="0"/>
                  <a:t> etc. require one “flat” row of features per sample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But with more than 2 features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The distance between (1, 1) and (4, 4)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(4−1)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Kmeans</a:t>
                </a:r>
                <a:r>
                  <a:rPr lang="en-US" dirty="0"/>
                  <a:t> etc. require one “flat” row of features per sample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But with more than 2 features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The distance between (1, 1) and (4, 4) is 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√((4−1)^2+〖(4−1)〗^2 )=√18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16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spent a lot of time trying this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Convolution network extracts information from each image in the sequence, passed into LSTM.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LSTM will learn what information to “forget” and what to “remember” with each passing time step.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outputs from the LSTM will be one row per possession – just what we need for </a:t>
            </a:r>
            <a:r>
              <a:rPr lang="en-US" dirty="0" err="1"/>
              <a:t>Kmeans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hopefully, these rows will have features that contain meaningful information about the possession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will be passed to the </a:t>
            </a:r>
            <a:r>
              <a:rPr lang="en-US" dirty="0" err="1"/>
              <a:t>Kmeans</a:t>
            </a:r>
            <a:r>
              <a:rPr lang="en-US" dirty="0"/>
              <a:t> </a:t>
            </a:r>
            <a:r>
              <a:rPr lang="en-US" dirty="0" err="1"/>
              <a:t>clusterer</a:t>
            </a:r>
            <a:r>
              <a:rPr lang="en-US" dirty="0"/>
              <a:t>, which will cluster them and calculate the silhouette score, which is a measure of how “good” the clusters 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(well, 1 – this) will be the loss function, so that we can teach the network to produce features that contain information that leads to the best clusters!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83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samples not enough to do 10+ clusters, end up with some clusters having only a few samples, silhouette score is very unstable and the network didn’t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05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Ditched the neural networks and started with some more manual feature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45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Plus a couple other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2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Got these features at each timestep, combined them all into one big row per possession.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row had 57 features for each timestep (I reduced to 30 timesteps, 5 per second)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1710 features in each row. Didn’t work well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Tried reducing this with PCA, still didn’t work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3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Brian really harped on “actionable”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possessions that the offense has...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I’ll explain half-court possessions in a sec, but first I want to talk about the data I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74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Yes, that’s the real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complicated but I’ll try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78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regular K Means like I was trying, each feature was being compared to the same feature at the same timestep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11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X and I are doing jumping jacks, and we’re not in sync – I’m up while he/she’s down and vice versa –regular K Means thought those two actions were very different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time series k means saw that they were very similar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14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X and I are doing jumping jacks, and we’re not in sync – I’m up while he/she’s down and vice versa –regular K Means thought those two actions were very different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time series k means sees them as very similar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Now, Results!!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46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regular K Means like I was trying, each feature was being compared to the same feature at the same timestep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time series K Means, features are compared across time steps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64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I’ve clustered the possessions…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46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that method, got better clusters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them made sense, some more than others. Very far from perfect, but still interesting and I think useful. Some of the ???’s are broken plays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just looked at some of the plays and noted what I saw in common. Trends were hard to find in a few clusters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each, I have the average points for plays in that cluster, and the percentage of plays that belonged to that cluster. Sorted by PPP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Plays on which the ball was passed around the 3 point line, left to right, were most effective.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Plays with multiple players clustered around the FT line were the least effective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Worth keeping in mind: In 2015-16, the best offense in the league averaged 1.14 PPP. The worst averaged 0.99 PPP. So the difference between the top and bottom of this list is very big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89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closest and 2</a:t>
            </a:r>
            <a:r>
              <a:rPr lang="en-US" baseline="30000" dirty="0"/>
              <a:t>nd</a:t>
            </a:r>
            <a:r>
              <a:rPr lang="en-US" dirty="0"/>
              <a:t> closest plays from this cluster to it’s center. So, the ones that are most emblematic of this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48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Now, how does all this apply to the Wizards?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Very small sample here, so including the 95% confidence intervals for points per play. Can’t put much stock in those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% of plays run is still worth noting though. Let’s compare to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17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Compared to the rest of the league, the Wizards: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Used the top 3 plays (in terms of league PPP) less than the league average! This seems bad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Very limited sample size, so it’s hard to gauge their effectiveness running these types of plays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they used some of the plays that are least effective throughout the league often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find themselves in the ?? Categories, some of which are “broken” plays/weird situations, often. This might say more about their players than their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7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Obviously this won’t help the 2019-20 Wizards, but given access to more recent data this same analysis could be done.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Really,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44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“Half-court” here is a little arbitrary by 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I’m only looking at the first 6 seconds of the time past half court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6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this point, the last player (#28) is just crossing half court (just off screen), so this is the beginning of the half court possession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is the actual play, on the right is a visualization of the </a:t>
            </a:r>
            <a:r>
              <a:rPr lang="en-US" dirty="0" err="1"/>
              <a:t>SportVU</a:t>
            </a:r>
            <a:r>
              <a:rPr lang="en-US" dirty="0"/>
              <a:t>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(play clips)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now that 6 seconds have passed, this is the end of the time period I am considering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we saw, the offense had a strategy and executed it – they made a series of passes and movements designed to create an opportunity to score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types of situations that I want to focus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But, as you can see, it is still hard to tell whether or not the offense will score on this possession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48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here’s the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61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record is one possession, which contains many timesteps (25/second). The outcome of each is the number of points that were scored on that possession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always, this was a whole lot of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4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tried a variety of methods to cluster the possessions. Time series data is tricky, I’ll get more into this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75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there plays that the Wizards use a lot that are ineffective?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there plays that they don’t use that are more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D6196-9599-5242-A8F8-BCB8F436A4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40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8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50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8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67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9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5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4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6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7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6453F03-D1FB-BD40-9D59-ECC85B190D4C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373EDCE-B5FF-234F-9389-6A056164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4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ov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62EE9-AD31-1B40-AAB4-CBC844552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NBA Data To Help the Wizards Win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2E308-DF3C-294E-99AD-DA92BA66C4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 Kupfer</a:t>
            </a:r>
          </a:p>
          <a:p>
            <a:r>
              <a:rPr lang="en-US" dirty="0"/>
              <a:t>August 8, 2019</a:t>
            </a:r>
          </a:p>
        </p:txBody>
      </p:sp>
    </p:spTree>
    <p:extLst>
      <p:ext uri="{BB962C8B-B14F-4D97-AF65-F5344CB8AC3E}">
        <p14:creationId xmlns:p14="http://schemas.microsoft.com/office/powerpoint/2010/main" val="1206691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A90A-5901-1D4B-A167-9027806F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8315-934F-BB43-B276-5EE0804A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2" y="2638044"/>
            <a:ext cx="10208869" cy="400582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Preprocess, load, and join together data from the two sources, identifying the half-court possessions and how many points were scored on each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Cluster possessions using this data to identify common play types</a:t>
            </a:r>
            <a:endParaRPr lang="en-US" sz="1300" dirty="0">
              <a:solidFill>
                <a:srgbClr val="FF0000">
                  <a:alpha val="25000"/>
                </a:srgb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Determine effectiveness of different play types so that strategy can be optimized</a:t>
            </a:r>
          </a:p>
        </p:txBody>
      </p:sp>
    </p:spTree>
    <p:extLst>
      <p:ext uri="{BB962C8B-B14F-4D97-AF65-F5344CB8AC3E}">
        <p14:creationId xmlns:p14="http://schemas.microsoft.com/office/powerpoint/2010/main" val="85656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A90A-5901-1D4B-A167-9027806F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8315-934F-BB43-B276-5EE0804A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2" y="2638044"/>
            <a:ext cx="10208869" cy="400582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Preprocess, load, and join together data from the two sources, identifying the half-court possessions and how many points were scored on each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Cluster possessions using this data to identify common play types</a:t>
            </a:r>
            <a:endParaRPr lang="en-US" sz="1300" dirty="0">
              <a:solidFill>
                <a:srgbClr val="FF0000">
                  <a:alpha val="25000"/>
                </a:srgbClr>
              </a:solidFill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Determine effectiveness of different play types so that strategy can be optimized</a:t>
            </a:r>
            <a:endParaRPr lang="en-US" sz="1300" dirty="0">
              <a:solidFill>
                <a:srgbClr val="FF0000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0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0E8E-92BF-CB4B-9002-A22D1963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F1C170-2A50-0940-AC06-AFF4BC295898}"/>
              </a:ext>
            </a:extLst>
          </p:cNvPr>
          <p:cNvSpPr/>
          <p:nvPr/>
        </p:nvSpPr>
        <p:spPr>
          <a:xfrm>
            <a:off x="1944548" y="2985177"/>
            <a:ext cx="1878108" cy="1081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SportVU</a:t>
            </a:r>
            <a:r>
              <a:rPr lang="en-US" dirty="0"/>
              <a:t> player tracking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1AF64-8D32-864D-91C9-80D64CD195F3}"/>
              </a:ext>
            </a:extLst>
          </p:cNvPr>
          <p:cNvSpPr/>
          <p:nvPr/>
        </p:nvSpPr>
        <p:spPr>
          <a:xfrm>
            <a:off x="1944548" y="4497323"/>
            <a:ext cx="1878108" cy="1081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Play-by-play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34143A-E4C2-7142-9FEE-76D462474B46}"/>
              </a:ext>
            </a:extLst>
          </p:cNvPr>
          <p:cNvGrpSpPr/>
          <p:nvPr/>
        </p:nvGrpSpPr>
        <p:grpSpPr>
          <a:xfrm>
            <a:off x="5140897" y="3249083"/>
            <a:ext cx="2042070" cy="2042070"/>
            <a:chOff x="3117958" y="2743609"/>
            <a:chExt cx="2042070" cy="2042070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49A11C53-E3D0-5A43-B4D9-FE0E9725A47E}"/>
                </a:ext>
              </a:extLst>
            </p:cNvPr>
            <p:cNvSpPr/>
            <p:nvPr/>
          </p:nvSpPr>
          <p:spPr>
            <a:xfrm>
              <a:off x="3117958" y="2743609"/>
              <a:ext cx="2042070" cy="2042070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BDD666-B131-6B45-8AE6-58794F02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5136" y="3309443"/>
              <a:ext cx="1491526" cy="4217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AF7A00-3008-6044-B028-B90BA22DD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3566" y="3881212"/>
              <a:ext cx="1010854" cy="352114"/>
            </a:xfrm>
            <a:prstGeom prst="rect">
              <a:avLst/>
            </a:prstGeom>
          </p:spPr>
        </p:pic>
      </p:grpSp>
      <p:sp>
        <p:nvSpPr>
          <p:cNvPr id="12" name="Can 11">
            <a:extLst>
              <a:ext uri="{FF2B5EF4-FFF2-40B4-BE49-F238E27FC236}">
                <a16:creationId xmlns:a16="http://schemas.microsoft.com/office/drawing/2014/main" id="{0AA636BC-D516-E442-BFF3-FFDA262503E0}"/>
              </a:ext>
            </a:extLst>
          </p:cNvPr>
          <p:cNvSpPr/>
          <p:nvPr/>
        </p:nvSpPr>
        <p:spPr>
          <a:xfrm>
            <a:off x="8501208" y="2819154"/>
            <a:ext cx="1701479" cy="2847372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C1BC35-7F32-7843-9154-9E22DDFB9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885" y="3887663"/>
            <a:ext cx="1452126" cy="14034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CC419E-BEF7-634A-8265-980D32FBC1D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822656" y="3526013"/>
            <a:ext cx="1833849" cy="225211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6CD85C-5F8B-3741-8271-E7BCA811C7F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822656" y="4802495"/>
            <a:ext cx="1833849" cy="235664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5C0D4D-8B32-6447-92E9-8140B46798CF}"/>
              </a:ext>
            </a:extLst>
          </p:cNvPr>
          <p:cNvCxnSpPr>
            <a:cxnSpLocks/>
          </p:cNvCxnSpPr>
          <p:nvPr/>
        </p:nvCxnSpPr>
        <p:spPr>
          <a:xfrm>
            <a:off x="5656505" y="3751224"/>
            <a:ext cx="1010854" cy="0"/>
          </a:xfrm>
          <a:prstGeom prst="straightConnector1">
            <a:avLst/>
          </a:prstGeom>
          <a:ln w="31750">
            <a:solidFill>
              <a:schemeClr val="tx1">
                <a:alpha val="38000"/>
              </a:schemeClr>
            </a:solidFill>
            <a:prstDash val="sys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BC4BF8-DD95-DE42-BB18-62E2CE35C77C}"/>
              </a:ext>
            </a:extLst>
          </p:cNvPr>
          <p:cNvCxnSpPr>
            <a:cxnSpLocks/>
          </p:cNvCxnSpPr>
          <p:nvPr/>
        </p:nvCxnSpPr>
        <p:spPr>
          <a:xfrm>
            <a:off x="5656505" y="4802493"/>
            <a:ext cx="1010854" cy="0"/>
          </a:xfrm>
          <a:prstGeom prst="straightConnector1">
            <a:avLst/>
          </a:prstGeom>
          <a:ln w="31750">
            <a:solidFill>
              <a:schemeClr val="tx1">
                <a:alpha val="38000"/>
              </a:schemeClr>
            </a:solidFill>
            <a:prstDash val="sys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4CB4DC-D17A-9A41-A41E-1CDFCE5FA701}"/>
              </a:ext>
            </a:extLst>
          </p:cNvPr>
          <p:cNvCxnSpPr>
            <a:cxnSpLocks/>
          </p:cNvCxnSpPr>
          <p:nvPr/>
        </p:nvCxnSpPr>
        <p:spPr>
          <a:xfrm flipV="1">
            <a:off x="6667359" y="3745464"/>
            <a:ext cx="183384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7716BE-44C3-2540-9E5B-737FC9CA4F35}"/>
              </a:ext>
            </a:extLst>
          </p:cNvPr>
          <p:cNvCxnSpPr>
            <a:cxnSpLocks/>
          </p:cNvCxnSpPr>
          <p:nvPr/>
        </p:nvCxnSpPr>
        <p:spPr>
          <a:xfrm flipV="1">
            <a:off x="6667359" y="4819733"/>
            <a:ext cx="1833849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07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A90A-5901-1D4B-A167-9027806F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8315-934F-BB43-B276-5EE0804A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2" y="2638044"/>
            <a:ext cx="10208869" cy="400582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Preprocess, load, and join together data from the two sources, identifying the half-court possessions and how many points were scored on each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Cluster possessions using this data to identify common play types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Determine effectiveness of different play types so that strategy can be optimized</a:t>
            </a:r>
            <a:endParaRPr lang="en-US" sz="1300" dirty="0">
              <a:solidFill>
                <a:srgbClr val="FF0000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8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09DA-5F83-D647-B68B-A22FECBE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Possessions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A1475-D41B-974C-9320-724B42C1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assess “goodness” of clusters?</a:t>
            </a:r>
          </a:p>
          <a:p>
            <a:r>
              <a:rPr lang="en-US" dirty="0"/>
              <a:t>Sum of squared errors – average distance between each sample and the center of their cluster</a:t>
            </a:r>
          </a:p>
          <a:p>
            <a:r>
              <a:rPr lang="en-US" dirty="0"/>
              <a:t>Silhouette score – calculated using distances between sample and others in same cluster, and distances between sample and others in next-nearest cluster</a:t>
            </a:r>
          </a:p>
          <a:p>
            <a:r>
              <a:rPr lang="en-US" dirty="0"/>
              <a:t>Most importantly, do they make sense?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AAA10-3999-584C-B58C-E103F97D3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78" t="35079" r="860" b="49516"/>
          <a:stretch/>
        </p:blipFill>
        <p:spPr>
          <a:xfrm>
            <a:off x="8061432" y="5865742"/>
            <a:ext cx="3972912" cy="864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E2FA9-CD5E-8443-8344-F6CC8DB46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" t="35079" r="55736" b="49516"/>
          <a:stretch/>
        </p:blipFill>
        <p:spPr>
          <a:xfrm>
            <a:off x="8082454" y="4969644"/>
            <a:ext cx="3972910" cy="86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6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78E7-464F-D043-951A-138E3003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Possessions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3673-E1B4-F241-9279-B770E2198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clustering algorithms require data to be “flat” – one row of N features for each sample – to determine distance</a:t>
            </a:r>
          </a:p>
          <a:p>
            <a:r>
              <a:rPr lang="en-US" dirty="0"/>
              <a:t>How to extract “flat” features from time-series, image-like data? Neural networks!</a:t>
            </a:r>
          </a:p>
          <a:p>
            <a:r>
              <a:rPr lang="en-US" dirty="0"/>
              <a:t>CNN’s are good for images…RNN’s are good for time-series data…</a:t>
            </a:r>
          </a:p>
        </p:txBody>
      </p:sp>
    </p:spTree>
    <p:extLst>
      <p:ext uri="{BB962C8B-B14F-4D97-AF65-F5344CB8AC3E}">
        <p14:creationId xmlns:p14="http://schemas.microsoft.com/office/powerpoint/2010/main" val="4208967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9CE4127-59DD-C848-89A3-31096B499A53}"/>
              </a:ext>
            </a:extLst>
          </p:cNvPr>
          <p:cNvGrpSpPr/>
          <p:nvPr/>
        </p:nvGrpSpPr>
        <p:grpSpPr>
          <a:xfrm>
            <a:off x="2698072" y="2698943"/>
            <a:ext cx="6680054" cy="1909009"/>
            <a:chOff x="2824195" y="4033756"/>
            <a:chExt cx="5593632" cy="15985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39C96F-231A-A344-A5CB-CAA1E2D34FF1}"/>
                </a:ext>
              </a:extLst>
            </p:cNvPr>
            <p:cNvGrpSpPr/>
            <p:nvPr/>
          </p:nvGrpSpPr>
          <p:grpSpPr>
            <a:xfrm>
              <a:off x="2824195" y="4034484"/>
              <a:ext cx="5593632" cy="1597806"/>
              <a:chOff x="3581003" y="3997909"/>
              <a:chExt cx="5593632" cy="159780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F0BF7E4-4599-B541-9406-A3BFD2317F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280" b="10135"/>
              <a:stretch/>
            </p:blipFill>
            <p:spPr>
              <a:xfrm>
                <a:off x="3583406" y="3997909"/>
                <a:ext cx="5591229" cy="1597806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1F20D9-9DAA-6D4B-8580-62499C40E7AA}"/>
                  </a:ext>
                </a:extLst>
              </p:cNvPr>
              <p:cNvSpPr/>
              <p:nvPr/>
            </p:nvSpPr>
            <p:spPr>
              <a:xfrm>
                <a:off x="3583406" y="3997909"/>
                <a:ext cx="779929" cy="388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ACD349E-760B-9345-9341-8C262C034EA6}"/>
                  </a:ext>
                </a:extLst>
              </p:cNvPr>
              <p:cNvSpPr/>
              <p:nvPr/>
            </p:nvSpPr>
            <p:spPr>
              <a:xfrm>
                <a:off x="3581003" y="4892022"/>
                <a:ext cx="513465" cy="277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637E26-CA18-3443-93A4-72882A9D4466}"/>
                </a:ext>
              </a:extLst>
            </p:cNvPr>
            <p:cNvSpPr/>
            <p:nvPr/>
          </p:nvSpPr>
          <p:spPr>
            <a:xfrm>
              <a:off x="7732059" y="4033756"/>
              <a:ext cx="685768" cy="1309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4ED323-BA17-FD45-B4BE-82E2358E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1566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CRNN (</a:t>
            </a:r>
            <a:r>
              <a:rPr lang="en-US" b="1" dirty="0"/>
              <a:t>C</a:t>
            </a:r>
            <a:r>
              <a:rPr lang="en-US" dirty="0"/>
              <a:t>onvolutional </a:t>
            </a:r>
            <a:r>
              <a:rPr lang="en-US" b="1" dirty="0"/>
              <a:t>R</a:t>
            </a:r>
            <a:r>
              <a:rPr lang="en-US" dirty="0"/>
              <a:t>ecurrent </a:t>
            </a:r>
            <a:r>
              <a:rPr lang="en-US" b="1" dirty="0"/>
              <a:t>N</a:t>
            </a:r>
            <a:r>
              <a:rPr lang="en-US" dirty="0"/>
              <a:t>eural </a:t>
            </a:r>
            <a:r>
              <a:rPr lang="en-US" b="1" dirty="0"/>
              <a:t>N</a:t>
            </a:r>
            <a:r>
              <a:rPr lang="en-US" dirty="0"/>
              <a:t>etwork)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F16F11-C5DE-7A4A-A2C2-57C876DA9261}"/>
              </a:ext>
            </a:extLst>
          </p:cNvPr>
          <p:cNvGrpSpPr/>
          <p:nvPr/>
        </p:nvGrpSpPr>
        <p:grpSpPr>
          <a:xfrm>
            <a:off x="503388" y="2927223"/>
            <a:ext cx="1688147" cy="1769121"/>
            <a:chOff x="265984" y="3478317"/>
            <a:chExt cx="2672616" cy="28008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B47E6B-D681-9F44-901D-49FD44DCC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309" y="3478317"/>
              <a:ext cx="2341291" cy="24705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DAEC40-C004-E443-B540-B411505C5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23" y="3585755"/>
              <a:ext cx="2341291" cy="24705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6FDDF5-D8AE-364D-BD13-99D993E24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840" y="3709739"/>
              <a:ext cx="2341291" cy="24705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89FA0B-54FA-564B-B741-10262A42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984" y="3808596"/>
              <a:ext cx="2341291" cy="2470533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70399B-4CB4-5348-A8F3-261725CBBB2D}"/>
              </a:ext>
            </a:extLst>
          </p:cNvPr>
          <p:cNvCxnSpPr/>
          <p:nvPr/>
        </p:nvCxnSpPr>
        <p:spPr>
          <a:xfrm>
            <a:off x="376887" y="3135842"/>
            <a:ext cx="0" cy="1560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8A1199-2025-2841-B012-FF032FBD2F52}"/>
              </a:ext>
            </a:extLst>
          </p:cNvPr>
          <p:cNvCxnSpPr>
            <a:cxnSpLocks/>
          </p:cNvCxnSpPr>
          <p:nvPr/>
        </p:nvCxnSpPr>
        <p:spPr>
          <a:xfrm flipH="1">
            <a:off x="518886" y="4822576"/>
            <a:ext cx="145370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50D551-1CB7-3444-B858-393E68376F4D}"/>
              </a:ext>
            </a:extLst>
          </p:cNvPr>
          <p:cNvCxnSpPr>
            <a:cxnSpLocks/>
          </p:cNvCxnSpPr>
          <p:nvPr/>
        </p:nvCxnSpPr>
        <p:spPr>
          <a:xfrm flipH="1">
            <a:off x="2107139" y="4487725"/>
            <a:ext cx="152921" cy="2140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66F47FB-7941-D047-BB7A-1E7129BE3FA8}"/>
              </a:ext>
            </a:extLst>
          </p:cNvPr>
          <p:cNvSpPr txBox="1"/>
          <p:nvPr/>
        </p:nvSpPr>
        <p:spPr>
          <a:xfrm>
            <a:off x="-101867" y="3775337"/>
            <a:ext cx="5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50</a:t>
            </a:r>
          </a:p>
          <a:p>
            <a:pPr algn="r"/>
            <a:r>
              <a:rPr lang="en-US" sz="1200" dirty="0"/>
              <a:t>feet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44828-2198-D743-8F60-81DCB401671C}"/>
              </a:ext>
            </a:extLst>
          </p:cNvPr>
          <p:cNvSpPr txBox="1"/>
          <p:nvPr/>
        </p:nvSpPr>
        <p:spPr>
          <a:xfrm>
            <a:off x="799126" y="4829336"/>
            <a:ext cx="807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47 feet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9CC-B02E-3144-B137-13803AE78670}"/>
              </a:ext>
            </a:extLst>
          </p:cNvPr>
          <p:cNvSpPr txBox="1"/>
          <p:nvPr/>
        </p:nvSpPr>
        <p:spPr>
          <a:xfrm>
            <a:off x="2149350" y="4607953"/>
            <a:ext cx="1156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150 timesteps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6AF0BE-8640-B743-8AC0-3594308153FD}"/>
              </a:ext>
            </a:extLst>
          </p:cNvPr>
          <p:cNvCxnSpPr>
            <a:cxnSpLocks/>
          </p:cNvCxnSpPr>
          <p:nvPr/>
        </p:nvCxnSpPr>
        <p:spPr>
          <a:xfrm flipV="1">
            <a:off x="1978416" y="3861308"/>
            <a:ext cx="1327649" cy="548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625F087-2ECE-9541-B16F-EE78F824804F}"/>
              </a:ext>
            </a:extLst>
          </p:cNvPr>
          <p:cNvCxnSpPr>
            <a:cxnSpLocks/>
          </p:cNvCxnSpPr>
          <p:nvPr/>
        </p:nvCxnSpPr>
        <p:spPr>
          <a:xfrm flipV="1">
            <a:off x="2114136" y="3601218"/>
            <a:ext cx="1250164" cy="548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7B866D-632A-C34C-9701-E692E60F7311}"/>
              </a:ext>
            </a:extLst>
          </p:cNvPr>
          <p:cNvCxnSpPr>
            <a:cxnSpLocks/>
          </p:cNvCxnSpPr>
          <p:nvPr/>
        </p:nvCxnSpPr>
        <p:spPr>
          <a:xfrm flipV="1">
            <a:off x="2190772" y="3459501"/>
            <a:ext cx="1115294" cy="548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88F126-EFA6-4B42-87B4-5863DFF36261}"/>
              </a:ext>
            </a:extLst>
          </p:cNvPr>
          <p:cNvCxnSpPr>
            <a:cxnSpLocks/>
          </p:cNvCxnSpPr>
          <p:nvPr/>
        </p:nvCxnSpPr>
        <p:spPr>
          <a:xfrm flipV="1">
            <a:off x="2034248" y="3712263"/>
            <a:ext cx="1327649" cy="548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6DBE10D-780A-1646-A9A4-CA30BB1B2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18" r="11912" b="22312"/>
          <a:stretch/>
        </p:blipFill>
        <p:spPr>
          <a:xfrm>
            <a:off x="8994032" y="2698942"/>
            <a:ext cx="289020" cy="1649566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3ED10D-9C9C-C543-A4B4-1F31860BEE98}"/>
              </a:ext>
            </a:extLst>
          </p:cNvPr>
          <p:cNvCxnSpPr>
            <a:cxnSpLocks/>
          </p:cNvCxnSpPr>
          <p:nvPr/>
        </p:nvCxnSpPr>
        <p:spPr>
          <a:xfrm>
            <a:off x="8556794" y="3694027"/>
            <a:ext cx="4936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53465BB-25B5-374A-A5E0-25F231845046}"/>
              </a:ext>
            </a:extLst>
          </p:cNvPr>
          <p:cNvCxnSpPr>
            <a:cxnSpLocks/>
          </p:cNvCxnSpPr>
          <p:nvPr/>
        </p:nvCxnSpPr>
        <p:spPr>
          <a:xfrm>
            <a:off x="9662526" y="3707474"/>
            <a:ext cx="71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04ED41D-D87E-454F-97FB-CC30C5E2E3D9}"/>
              </a:ext>
            </a:extLst>
          </p:cNvPr>
          <p:cNvSpPr txBox="1"/>
          <p:nvPr/>
        </p:nvSpPr>
        <p:spPr>
          <a:xfrm>
            <a:off x="9249557" y="3731427"/>
            <a:ext cx="144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Outputs</a:t>
            </a:r>
          </a:p>
          <a:p>
            <a:pPr algn="ctr"/>
            <a:r>
              <a:rPr lang="en-US" sz="1000" dirty="0"/>
              <a:t>(1 row per possession)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95955-D66C-BF42-998A-2A09C4B8E9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14" t="10172" r="32474"/>
          <a:stretch/>
        </p:blipFill>
        <p:spPr>
          <a:xfrm>
            <a:off x="10502564" y="2950628"/>
            <a:ext cx="1579117" cy="163391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420C2A-014A-B744-9F5D-951B01160CE2}"/>
              </a:ext>
            </a:extLst>
          </p:cNvPr>
          <p:cNvCxnSpPr/>
          <p:nvPr/>
        </p:nvCxnSpPr>
        <p:spPr>
          <a:xfrm flipV="1">
            <a:off x="3878317" y="4696344"/>
            <a:ext cx="0" cy="40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0BF5E4-1BDD-704D-B3FC-150CA7817239}"/>
              </a:ext>
            </a:extLst>
          </p:cNvPr>
          <p:cNvCxnSpPr/>
          <p:nvPr/>
        </p:nvCxnSpPr>
        <p:spPr>
          <a:xfrm flipV="1">
            <a:off x="8765628" y="4696344"/>
            <a:ext cx="0" cy="40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1526E8-B8FA-074F-99BB-EE47F782A80F}"/>
              </a:ext>
            </a:extLst>
          </p:cNvPr>
          <p:cNvCxnSpPr/>
          <p:nvPr/>
        </p:nvCxnSpPr>
        <p:spPr>
          <a:xfrm flipV="1">
            <a:off x="7782910" y="4696344"/>
            <a:ext cx="0" cy="40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E168C7A-FC2C-994A-AEB7-9F873C8B5E7D}"/>
              </a:ext>
            </a:extLst>
          </p:cNvPr>
          <p:cNvCxnSpPr/>
          <p:nvPr/>
        </p:nvCxnSpPr>
        <p:spPr>
          <a:xfrm>
            <a:off x="3878317" y="5106335"/>
            <a:ext cx="74203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3090D4-0EC4-364B-8AFD-066DF59DEE06}"/>
              </a:ext>
            </a:extLst>
          </p:cNvPr>
          <p:cNvCxnSpPr/>
          <p:nvPr/>
        </p:nvCxnSpPr>
        <p:spPr>
          <a:xfrm flipV="1">
            <a:off x="11298621" y="4696344"/>
            <a:ext cx="0" cy="409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F9CCCC8-CB44-9943-8593-2ABAFDA4B4D8}"/>
              </a:ext>
            </a:extLst>
          </p:cNvPr>
          <p:cNvSpPr txBox="1"/>
          <p:nvPr/>
        </p:nvSpPr>
        <p:spPr>
          <a:xfrm>
            <a:off x="6246314" y="5136474"/>
            <a:ext cx="3728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Backpropogate</a:t>
            </a:r>
            <a:endParaRPr lang="en-US" sz="1600" dirty="0"/>
          </a:p>
          <a:p>
            <a:pPr algn="ctr"/>
            <a:r>
              <a:rPr lang="en-US" sz="1600" dirty="0"/>
              <a:t>(silhouette score loss function)</a:t>
            </a:r>
          </a:p>
        </p:txBody>
      </p:sp>
    </p:spTree>
    <p:extLst>
      <p:ext uri="{BB962C8B-B14F-4D97-AF65-F5344CB8AC3E}">
        <p14:creationId xmlns:p14="http://schemas.microsoft.com/office/powerpoint/2010/main" val="295229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585E50C-B158-D244-9593-396FEB1D1D04}"/>
              </a:ext>
            </a:extLst>
          </p:cNvPr>
          <p:cNvSpPr txBox="1">
            <a:spLocks/>
          </p:cNvSpPr>
          <p:nvPr/>
        </p:nvSpPr>
        <p:spPr>
          <a:xfrm>
            <a:off x="2231136" y="371566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CRNN (</a:t>
            </a:r>
            <a:r>
              <a:rPr lang="en-US" b="1"/>
              <a:t>C</a:t>
            </a:r>
            <a:r>
              <a:rPr lang="en-US"/>
              <a:t>onvolutional </a:t>
            </a:r>
            <a:r>
              <a:rPr lang="en-US" b="1"/>
              <a:t>R</a:t>
            </a:r>
            <a:r>
              <a:rPr lang="en-US"/>
              <a:t>ecurrent </a:t>
            </a:r>
            <a:r>
              <a:rPr lang="en-US" b="1"/>
              <a:t>N</a:t>
            </a:r>
            <a:r>
              <a:rPr lang="en-US"/>
              <a:t>eural </a:t>
            </a:r>
            <a:r>
              <a:rPr lang="en-US" b="1"/>
              <a:t>N</a:t>
            </a:r>
            <a:r>
              <a:rPr lang="en-US"/>
              <a:t>etwork)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AF4BBF-06F8-BD45-B98E-A04CDAEF38F9}"/>
              </a:ext>
            </a:extLst>
          </p:cNvPr>
          <p:cNvSpPr/>
          <p:nvPr/>
        </p:nvSpPr>
        <p:spPr>
          <a:xfrm>
            <a:off x="1549853" y="3534033"/>
            <a:ext cx="2453739" cy="266452"/>
          </a:xfrm>
          <a:prstGeom prst="ellipse">
            <a:avLst/>
          </a:prstGeom>
          <a:pattFill prst="pct3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BE9A7-A188-BA4E-8C05-0EAC7D4B8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1645">
            <a:off x="790296" y="2872660"/>
            <a:ext cx="4779779" cy="1212407"/>
          </a:xfrm>
          <a:prstGeom prst="rect">
            <a:avLst/>
          </a:prstGeom>
        </p:spPr>
      </p:pic>
      <p:sp>
        <p:nvSpPr>
          <p:cNvPr id="4" name="Trapezoid 3">
            <a:extLst>
              <a:ext uri="{FF2B5EF4-FFF2-40B4-BE49-F238E27FC236}">
                <a16:creationId xmlns:a16="http://schemas.microsoft.com/office/drawing/2014/main" id="{C291BD22-F7B1-3442-8A17-FBD049E0E150}"/>
              </a:ext>
            </a:extLst>
          </p:cNvPr>
          <p:cNvSpPr/>
          <p:nvPr/>
        </p:nvSpPr>
        <p:spPr>
          <a:xfrm flipV="1">
            <a:off x="1549853" y="3669957"/>
            <a:ext cx="2453739" cy="2817340"/>
          </a:xfrm>
          <a:custGeom>
            <a:avLst/>
            <a:gdLst>
              <a:gd name="connsiteX0" fmla="*/ 0 w 2890345"/>
              <a:gd name="connsiteY0" fmla="*/ 2469930 h 2469930"/>
              <a:gd name="connsiteX1" fmla="*/ 617483 w 2890345"/>
              <a:gd name="connsiteY1" fmla="*/ 0 h 2469930"/>
              <a:gd name="connsiteX2" fmla="*/ 2272863 w 2890345"/>
              <a:gd name="connsiteY2" fmla="*/ 0 h 2469930"/>
              <a:gd name="connsiteX3" fmla="*/ 2890345 w 2890345"/>
              <a:gd name="connsiteY3" fmla="*/ 2469930 h 2469930"/>
              <a:gd name="connsiteX4" fmla="*/ 0 w 2890345"/>
              <a:gd name="connsiteY4" fmla="*/ 2469930 h 2469930"/>
              <a:gd name="connsiteX0" fmla="*/ 0 w 2890345"/>
              <a:gd name="connsiteY0" fmla="*/ 2525985 h 2525985"/>
              <a:gd name="connsiteX1" fmla="*/ 617483 w 2890345"/>
              <a:gd name="connsiteY1" fmla="*/ 56055 h 2525985"/>
              <a:gd name="connsiteX2" fmla="*/ 2272863 w 2890345"/>
              <a:gd name="connsiteY2" fmla="*/ 56055 h 2525985"/>
              <a:gd name="connsiteX3" fmla="*/ 2890345 w 2890345"/>
              <a:gd name="connsiteY3" fmla="*/ 2525985 h 2525985"/>
              <a:gd name="connsiteX4" fmla="*/ 0 w 2890345"/>
              <a:gd name="connsiteY4" fmla="*/ 2525985 h 2525985"/>
              <a:gd name="connsiteX0" fmla="*/ 0 w 2890345"/>
              <a:gd name="connsiteY0" fmla="*/ 2560624 h 2560624"/>
              <a:gd name="connsiteX1" fmla="*/ 617483 w 2890345"/>
              <a:gd name="connsiteY1" fmla="*/ 90694 h 2560624"/>
              <a:gd name="connsiteX2" fmla="*/ 2272863 w 2890345"/>
              <a:gd name="connsiteY2" fmla="*/ 90694 h 2560624"/>
              <a:gd name="connsiteX3" fmla="*/ 2890345 w 2890345"/>
              <a:gd name="connsiteY3" fmla="*/ 2560624 h 2560624"/>
              <a:gd name="connsiteX4" fmla="*/ 0 w 2890345"/>
              <a:gd name="connsiteY4" fmla="*/ 2560624 h 2560624"/>
              <a:gd name="connsiteX0" fmla="*/ 0 w 2890345"/>
              <a:gd name="connsiteY0" fmla="*/ 2560624 h 2560624"/>
              <a:gd name="connsiteX1" fmla="*/ 617483 w 2890345"/>
              <a:gd name="connsiteY1" fmla="*/ 90694 h 2560624"/>
              <a:gd name="connsiteX2" fmla="*/ 2272863 w 2890345"/>
              <a:gd name="connsiteY2" fmla="*/ 90694 h 2560624"/>
              <a:gd name="connsiteX3" fmla="*/ 2890345 w 2890345"/>
              <a:gd name="connsiteY3" fmla="*/ 2560624 h 2560624"/>
              <a:gd name="connsiteX4" fmla="*/ 0 w 2890345"/>
              <a:gd name="connsiteY4" fmla="*/ 2560624 h 2560624"/>
              <a:gd name="connsiteX0" fmla="*/ 0 w 2890345"/>
              <a:gd name="connsiteY0" fmla="*/ 2560624 h 2560624"/>
              <a:gd name="connsiteX1" fmla="*/ 617483 w 2890345"/>
              <a:gd name="connsiteY1" fmla="*/ 90694 h 2560624"/>
              <a:gd name="connsiteX2" fmla="*/ 2272863 w 2890345"/>
              <a:gd name="connsiteY2" fmla="*/ 90694 h 2560624"/>
              <a:gd name="connsiteX3" fmla="*/ 2890345 w 2890345"/>
              <a:gd name="connsiteY3" fmla="*/ 2560624 h 2560624"/>
              <a:gd name="connsiteX4" fmla="*/ 0 w 2890345"/>
              <a:gd name="connsiteY4" fmla="*/ 2560624 h 256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345" h="2560624">
                <a:moveTo>
                  <a:pt x="0" y="2560624"/>
                </a:moveTo>
                <a:lnTo>
                  <a:pt x="617483" y="90694"/>
                </a:lnTo>
                <a:cubicBezTo>
                  <a:pt x="1169276" y="-35431"/>
                  <a:pt x="1710559" y="-24920"/>
                  <a:pt x="2272863" y="90694"/>
                </a:cubicBezTo>
                <a:lnTo>
                  <a:pt x="2890345" y="2560624"/>
                </a:lnTo>
                <a:cubicBezTo>
                  <a:pt x="1868675" y="2448316"/>
                  <a:pt x="1007116" y="2448316"/>
                  <a:pt x="0" y="2560624"/>
                </a:cubicBezTo>
                <a:close/>
              </a:path>
            </a:pathLst>
          </a:custGeom>
          <a:pattFill prst="pct3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F705A-292D-5A41-B7BE-FA6F6A73225C}"/>
              </a:ext>
            </a:extLst>
          </p:cNvPr>
          <p:cNvSpPr txBox="1"/>
          <p:nvPr/>
        </p:nvSpPr>
        <p:spPr>
          <a:xfrm>
            <a:off x="6215449" y="3015049"/>
            <a:ext cx="48562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 enough memory to run a sufficient number of samples through the network in one batch…</a:t>
            </a:r>
          </a:p>
          <a:p>
            <a:endParaRPr lang="en-US" sz="2000" dirty="0"/>
          </a:p>
          <a:p>
            <a:r>
              <a:rPr lang="en-US" sz="2000" dirty="0"/>
              <a:t>If only 100 samples are being put into 10+ clusters, there is a lot of randomness and learning is difficult</a:t>
            </a:r>
          </a:p>
        </p:txBody>
      </p:sp>
    </p:spTree>
    <p:extLst>
      <p:ext uri="{BB962C8B-B14F-4D97-AF65-F5344CB8AC3E}">
        <p14:creationId xmlns:p14="http://schemas.microsoft.com/office/powerpoint/2010/main" val="205021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07EE-C5C8-ED48-8436-4D5BBBA3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4835"/>
            <a:ext cx="7729728" cy="1188720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EE162-94FB-BA4C-824C-82E5401E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4" y="1951462"/>
            <a:ext cx="4092363" cy="43372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4F12F3-F1EA-E246-B00A-AEBD005C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497" y="1951462"/>
            <a:ext cx="6767898" cy="4337205"/>
          </a:xfrm>
        </p:spPr>
        <p:txBody>
          <a:bodyPr>
            <a:normAutofit/>
          </a:bodyPr>
          <a:lstStyle/>
          <a:p>
            <a:r>
              <a:rPr lang="en-US" sz="2000" dirty="0"/>
              <a:t>Angle between each offensive player, all other offensive players, ball, and basket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0790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CB359-254B-354F-824A-E0AD571C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4" y="1951462"/>
            <a:ext cx="4092363" cy="433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E07EE-C5C8-ED48-8436-4D5BBBA3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4835"/>
            <a:ext cx="7729728" cy="1188720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4F12F3-F1EA-E246-B00A-AEBD005C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497" y="1951462"/>
            <a:ext cx="6767898" cy="4337205"/>
          </a:xfrm>
        </p:spPr>
        <p:txBody>
          <a:bodyPr>
            <a:normAutofit/>
          </a:bodyPr>
          <a:lstStyle/>
          <a:p>
            <a:r>
              <a:rPr lang="en-US" sz="2000" dirty="0"/>
              <a:t>Angle between each offensive player, all other offensive players, ball, and basket</a:t>
            </a:r>
          </a:p>
          <a:p>
            <a:r>
              <a:rPr lang="en-US" sz="2000" dirty="0"/>
              <a:t>As well as the distance between each offensive player, all other offensive players, ball, and basket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418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C864-B784-2B4D-92CC-0CD2749D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C4AF2-23BE-1643-A689-7D054555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106" y="3460376"/>
            <a:ext cx="10542494" cy="1506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How can we provide better information to Washington Wizards coaches to help them win more games?</a:t>
            </a:r>
          </a:p>
        </p:txBody>
      </p:sp>
    </p:spTree>
    <p:extLst>
      <p:ext uri="{BB962C8B-B14F-4D97-AF65-F5344CB8AC3E}">
        <p14:creationId xmlns:p14="http://schemas.microsoft.com/office/powerpoint/2010/main" val="124901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CB359-254B-354F-824A-E0AD571C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4" y="1951462"/>
            <a:ext cx="4092363" cy="433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E07EE-C5C8-ED48-8436-4D5BBBA3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4835"/>
            <a:ext cx="7729728" cy="1188720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4F12F3-F1EA-E246-B00A-AEBD005C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497" y="1951462"/>
            <a:ext cx="6767898" cy="4337205"/>
          </a:xfrm>
        </p:spPr>
        <p:txBody>
          <a:bodyPr>
            <a:normAutofit/>
          </a:bodyPr>
          <a:lstStyle/>
          <a:p>
            <a:r>
              <a:rPr lang="en-US" sz="2000" dirty="0"/>
              <a:t>Angle between each offensive player, all other offensive players, ball, and basket</a:t>
            </a:r>
          </a:p>
          <a:p>
            <a:r>
              <a:rPr lang="en-US" sz="2000" dirty="0"/>
              <a:t>As well as the distance between each offensive player, all other offensive players, ball, and basket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800" dirty="0"/>
              <a:t>Now use K-means?</a:t>
            </a:r>
          </a:p>
          <a:p>
            <a:pPr lvl="1"/>
            <a:r>
              <a:rPr lang="en-US" sz="1800" dirty="0"/>
              <a:t>Unfortunately, had way too many features</a:t>
            </a:r>
          </a:p>
        </p:txBody>
      </p:sp>
    </p:spTree>
    <p:extLst>
      <p:ext uri="{BB962C8B-B14F-4D97-AF65-F5344CB8AC3E}">
        <p14:creationId xmlns:p14="http://schemas.microsoft.com/office/powerpoint/2010/main" val="2009461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FF7F-2F55-654C-98E5-48D956D9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02766-9397-EA41-8BAF-5C35F2A64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exist specifically for time series clustering!</a:t>
            </a:r>
          </a:p>
          <a:p>
            <a:r>
              <a:rPr lang="en-US" dirty="0"/>
              <a:t>Dynamic time warping similarity – a measure of distance between two time series</a:t>
            </a:r>
          </a:p>
          <a:p>
            <a:r>
              <a:rPr lang="en-US" dirty="0"/>
              <a:t>Makes “time series K means” clustering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99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BD02B1-82AF-4A44-81F5-8D3B3E68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7" y="567083"/>
            <a:ext cx="2962290" cy="3125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36447-4985-F14C-A8C9-C61C16A44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991" y="567083"/>
            <a:ext cx="2938637" cy="312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69BC93-27DD-454F-B049-7B743A1ED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656" y="1536519"/>
            <a:ext cx="2938637" cy="312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175D7-26E3-2548-8CD4-27A646E3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262" y="1536519"/>
            <a:ext cx="2962290" cy="31258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5C44B-5CCB-0E4A-8D3B-D6F6547AC793}"/>
              </a:ext>
            </a:extLst>
          </p:cNvPr>
          <p:cNvSpPr txBox="1"/>
          <p:nvPr/>
        </p:nvSpPr>
        <p:spPr>
          <a:xfrm>
            <a:off x="1612908" y="1694174"/>
            <a:ext cx="66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</a:t>
            </a:r>
            <a:r>
              <a:rPr lang="en-US" sz="3600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1AA33-C583-AA46-BC18-E01A281D9669}"/>
              </a:ext>
            </a:extLst>
          </p:cNvPr>
          <p:cNvSpPr txBox="1"/>
          <p:nvPr/>
        </p:nvSpPr>
        <p:spPr>
          <a:xfrm>
            <a:off x="8008456" y="1705904"/>
            <a:ext cx="66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</a:t>
            </a:r>
            <a:r>
              <a:rPr lang="en-US" sz="3600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97AFF-6931-C744-9CFF-FC3740EFB4E2}"/>
              </a:ext>
            </a:extLst>
          </p:cNvPr>
          <p:cNvSpPr txBox="1"/>
          <p:nvPr/>
        </p:nvSpPr>
        <p:spPr>
          <a:xfrm>
            <a:off x="811143" y="648318"/>
            <a:ext cx="66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</a:t>
            </a:r>
            <a:r>
              <a:rPr lang="en-US" sz="3600" baseline="-25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9424B-F567-AB45-924A-1B203C4DAB7D}"/>
              </a:ext>
            </a:extLst>
          </p:cNvPr>
          <p:cNvSpPr txBox="1"/>
          <p:nvPr/>
        </p:nvSpPr>
        <p:spPr>
          <a:xfrm>
            <a:off x="7285944" y="648317"/>
            <a:ext cx="66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</a:t>
            </a:r>
            <a:r>
              <a:rPr lang="en-US" sz="3600" baseline="-25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526B8E-E809-FB43-B83D-C917269F79DC}"/>
              </a:ext>
            </a:extLst>
          </p:cNvPr>
          <p:cNvSpPr txBox="1"/>
          <p:nvPr/>
        </p:nvSpPr>
        <p:spPr>
          <a:xfrm>
            <a:off x="2629705" y="4733189"/>
            <a:ext cx="101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  <a:r>
              <a:rPr lang="en-US" sz="3600" baseline="-25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9178F-AD6D-6B49-9AD6-B9F5A18AED2E}"/>
              </a:ext>
            </a:extLst>
          </p:cNvPr>
          <p:cNvSpPr txBox="1"/>
          <p:nvPr/>
        </p:nvSpPr>
        <p:spPr>
          <a:xfrm>
            <a:off x="9306908" y="4733189"/>
            <a:ext cx="101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  <a:r>
              <a:rPr lang="en-US" sz="3600" baseline="-25000" dirty="0"/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748E5E-9E77-A140-8F45-9DA99740390A}"/>
              </a:ext>
            </a:extLst>
          </p:cNvPr>
          <p:cNvCxnSpPr/>
          <p:nvPr/>
        </p:nvCxnSpPr>
        <p:spPr>
          <a:xfrm>
            <a:off x="3836276" y="971482"/>
            <a:ext cx="30480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A17E55-7185-324E-9C35-635B7ADA46EA}"/>
              </a:ext>
            </a:extLst>
          </p:cNvPr>
          <p:cNvSpPr txBox="1"/>
          <p:nvPr/>
        </p:nvSpPr>
        <p:spPr>
          <a:xfrm>
            <a:off x="3962602" y="567083"/>
            <a:ext cx="378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difference between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D6090D-F62E-9D4A-A389-C36B8B953AA1}"/>
              </a:ext>
            </a:extLst>
          </p:cNvPr>
          <p:cNvCxnSpPr/>
          <p:nvPr/>
        </p:nvCxnSpPr>
        <p:spPr>
          <a:xfrm>
            <a:off x="4571576" y="4101861"/>
            <a:ext cx="30480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53A721-21C2-5643-B831-5FE539D3C515}"/>
              </a:ext>
            </a:extLst>
          </p:cNvPr>
          <p:cNvSpPr txBox="1"/>
          <p:nvPr/>
        </p:nvSpPr>
        <p:spPr>
          <a:xfrm>
            <a:off x="4683267" y="3661671"/>
            <a:ext cx="378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difference between</a:t>
            </a:r>
          </a:p>
        </p:txBody>
      </p:sp>
    </p:spTree>
    <p:extLst>
      <p:ext uri="{BB962C8B-B14F-4D97-AF65-F5344CB8AC3E}">
        <p14:creationId xmlns:p14="http://schemas.microsoft.com/office/powerpoint/2010/main" val="1963733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54917-523E-AC44-99D9-F4F64B06E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15" r="2817"/>
          <a:stretch/>
        </p:blipFill>
        <p:spPr>
          <a:xfrm>
            <a:off x="0" y="0"/>
            <a:ext cx="635172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BA6F9-9E9A-BE42-A970-4BFDCA77C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7899"/>
          <a:stretch/>
        </p:blipFill>
        <p:spPr>
          <a:xfrm>
            <a:off x="5848560" y="0"/>
            <a:ext cx="6343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36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2F5B5-646C-6E42-BFF3-D2FE8D8FE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7"/>
          <a:stretch/>
        </p:blipFill>
        <p:spPr>
          <a:xfrm>
            <a:off x="8282" y="0"/>
            <a:ext cx="11832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48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BD02B1-82AF-4A44-81F5-8D3B3E68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7" y="567083"/>
            <a:ext cx="2962290" cy="3125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36447-4985-F14C-A8C9-C61C16A44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991" y="567083"/>
            <a:ext cx="2938637" cy="312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69BC93-27DD-454F-B049-7B743A1ED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656" y="1536519"/>
            <a:ext cx="2938637" cy="312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175D7-26E3-2548-8CD4-27A646E3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262" y="1536519"/>
            <a:ext cx="2962290" cy="31258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5C44B-5CCB-0E4A-8D3B-D6F6547AC793}"/>
              </a:ext>
            </a:extLst>
          </p:cNvPr>
          <p:cNvSpPr txBox="1"/>
          <p:nvPr/>
        </p:nvSpPr>
        <p:spPr>
          <a:xfrm>
            <a:off x="1612908" y="1694174"/>
            <a:ext cx="66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</a:t>
            </a:r>
            <a:r>
              <a:rPr lang="en-US" sz="3600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1AA33-C583-AA46-BC18-E01A281D9669}"/>
              </a:ext>
            </a:extLst>
          </p:cNvPr>
          <p:cNvSpPr txBox="1"/>
          <p:nvPr/>
        </p:nvSpPr>
        <p:spPr>
          <a:xfrm>
            <a:off x="8008456" y="1705904"/>
            <a:ext cx="66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</a:t>
            </a:r>
            <a:r>
              <a:rPr lang="en-US" sz="3600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97AFF-6931-C744-9CFF-FC3740EFB4E2}"/>
              </a:ext>
            </a:extLst>
          </p:cNvPr>
          <p:cNvSpPr txBox="1"/>
          <p:nvPr/>
        </p:nvSpPr>
        <p:spPr>
          <a:xfrm>
            <a:off x="811143" y="648318"/>
            <a:ext cx="66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</a:t>
            </a:r>
            <a:r>
              <a:rPr lang="en-US" sz="3600" baseline="-25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9424B-F567-AB45-924A-1B203C4DAB7D}"/>
              </a:ext>
            </a:extLst>
          </p:cNvPr>
          <p:cNvSpPr txBox="1"/>
          <p:nvPr/>
        </p:nvSpPr>
        <p:spPr>
          <a:xfrm>
            <a:off x="7285944" y="648317"/>
            <a:ext cx="66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</a:t>
            </a:r>
            <a:r>
              <a:rPr lang="en-US" sz="3600" baseline="-25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526B8E-E809-FB43-B83D-C917269F79DC}"/>
              </a:ext>
            </a:extLst>
          </p:cNvPr>
          <p:cNvSpPr txBox="1"/>
          <p:nvPr/>
        </p:nvSpPr>
        <p:spPr>
          <a:xfrm>
            <a:off x="2629705" y="4733189"/>
            <a:ext cx="101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  <a:r>
              <a:rPr lang="en-US" sz="3600" baseline="-25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9178F-AD6D-6B49-9AD6-B9F5A18AED2E}"/>
              </a:ext>
            </a:extLst>
          </p:cNvPr>
          <p:cNvSpPr txBox="1"/>
          <p:nvPr/>
        </p:nvSpPr>
        <p:spPr>
          <a:xfrm>
            <a:off x="9306908" y="4733189"/>
            <a:ext cx="101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  <a:r>
              <a:rPr lang="en-US" sz="3600" baseline="-25000" dirty="0"/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748E5E-9E77-A140-8F45-9DA99740390A}"/>
              </a:ext>
            </a:extLst>
          </p:cNvPr>
          <p:cNvCxnSpPr/>
          <p:nvPr/>
        </p:nvCxnSpPr>
        <p:spPr>
          <a:xfrm>
            <a:off x="3836276" y="971482"/>
            <a:ext cx="30480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A17E55-7185-324E-9C35-635B7ADA46EA}"/>
              </a:ext>
            </a:extLst>
          </p:cNvPr>
          <p:cNvSpPr txBox="1"/>
          <p:nvPr/>
        </p:nvSpPr>
        <p:spPr>
          <a:xfrm>
            <a:off x="3962602" y="567083"/>
            <a:ext cx="378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difference between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D6090D-F62E-9D4A-A389-C36B8B953AA1}"/>
              </a:ext>
            </a:extLst>
          </p:cNvPr>
          <p:cNvCxnSpPr/>
          <p:nvPr/>
        </p:nvCxnSpPr>
        <p:spPr>
          <a:xfrm>
            <a:off x="4571576" y="4101861"/>
            <a:ext cx="30480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53A721-21C2-5643-B831-5FE539D3C515}"/>
              </a:ext>
            </a:extLst>
          </p:cNvPr>
          <p:cNvSpPr txBox="1"/>
          <p:nvPr/>
        </p:nvSpPr>
        <p:spPr>
          <a:xfrm>
            <a:off x="4683267" y="3661671"/>
            <a:ext cx="378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difference between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73ED0B-F3D7-1847-9642-E5C14A7EB551}"/>
              </a:ext>
            </a:extLst>
          </p:cNvPr>
          <p:cNvCxnSpPr>
            <a:cxnSpLocks/>
          </p:cNvCxnSpPr>
          <p:nvPr/>
        </p:nvCxnSpPr>
        <p:spPr>
          <a:xfrm flipV="1">
            <a:off x="4448432" y="1123882"/>
            <a:ext cx="2588244" cy="180466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40D110-8E10-3046-B517-1B89D23EF25D}"/>
              </a:ext>
            </a:extLst>
          </p:cNvPr>
          <p:cNvCxnSpPr>
            <a:cxnSpLocks/>
          </p:cNvCxnSpPr>
          <p:nvPr/>
        </p:nvCxnSpPr>
        <p:spPr>
          <a:xfrm>
            <a:off x="3836276" y="1123882"/>
            <a:ext cx="4093380" cy="2907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658C8B1-FCE6-D24F-81BB-E667D61A8942}"/>
              </a:ext>
            </a:extLst>
          </p:cNvPr>
          <p:cNvSpPr txBox="1"/>
          <p:nvPr/>
        </p:nvSpPr>
        <p:spPr>
          <a:xfrm rot="2167474">
            <a:off x="4129998" y="2204431"/>
            <a:ext cx="378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difference between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457328-6776-CB48-9D97-76F79C046BBF}"/>
              </a:ext>
            </a:extLst>
          </p:cNvPr>
          <p:cNvSpPr txBox="1"/>
          <p:nvPr/>
        </p:nvSpPr>
        <p:spPr>
          <a:xfrm rot="19443449">
            <a:off x="3980913" y="1377011"/>
            <a:ext cx="378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difference between</a:t>
            </a:r>
          </a:p>
        </p:txBody>
      </p:sp>
    </p:spTree>
    <p:extLst>
      <p:ext uri="{BB962C8B-B14F-4D97-AF65-F5344CB8AC3E}">
        <p14:creationId xmlns:p14="http://schemas.microsoft.com/office/powerpoint/2010/main" val="143157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A90A-5901-1D4B-A167-9027806F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8315-934F-BB43-B276-5EE0804A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2" y="2638044"/>
            <a:ext cx="10208869" cy="400582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Preprocess, load, and join together data from the two sources, identifying the half-court possessions and how many points were scored on each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Cluster possessions using this data to identify common play scenarios</a:t>
            </a:r>
            <a:endParaRPr lang="en-US" sz="1300" dirty="0">
              <a:solidFill>
                <a:srgbClr val="FF0000">
                  <a:alpha val="25000"/>
                </a:srgb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Determine effectiveness of different play types so that strategy can be optimized</a:t>
            </a:r>
          </a:p>
        </p:txBody>
      </p:sp>
    </p:spTree>
    <p:extLst>
      <p:ext uri="{BB962C8B-B14F-4D97-AF65-F5344CB8AC3E}">
        <p14:creationId xmlns:p14="http://schemas.microsoft.com/office/powerpoint/2010/main" val="346316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322D-9435-0F48-A3C0-21D11AA0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8567"/>
            <a:ext cx="7729728" cy="1188720"/>
          </a:xfrm>
        </p:spPr>
        <p:txBody>
          <a:bodyPr/>
          <a:lstStyle/>
          <a:p>
            <a:r>
              <a:rPr lang="en-US" dirty="0"/>
              <a:t>Results: League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C28DB8-CA75-5342-B561-80D993AF9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52407"/>
              </p:ext>
            </p:extLst>
          </p:nvPr>
        </p:nvGraphicFramePr>
        <p:xfrm>
          <a:off x="2231136" y="1495165"/>
          <a:ext cx="7729729" cy="5257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9392">
                  <a:extLst>
                    <a:ext uri="{9D8B030D-6E8A-4147-A177-3AD203B41FA5}">
                      <a16:colId xmlns:a16="http://schemas.microsoft.com/office/drawing/2014/main" val="1105303200"/>
                    </a:ext>
                  </a:extLst>
                </a:gridCol>
                <a:gridCol w="3000869">
                  <a:extLst>
                    <a:ext uri="{9D8B030D-6E8A-4147-A177-3AD203B41FA5}">
                      <a16:colId xmlns:a16="http://schemas.microsoft.com/office/drawing/2014/main" val="4228483039"/>
                    </a:ext>
                  </a:extLst>
                </a:gridCol>
                <a:gridCol w="2091772">
                  <a:extLst>
                    <a:ext uri="{9D8B030D-6E8A-4147-A177-3AD203B41FA5}">
                      <a16:colId xmlns:a16="http://schemas.microsoft.com/office/drawing/2014/main" val="3761543523"/>
                    </a:ext>
                  </a:extLst>
                </a:gridCol>
                <a:gridCol w="1727696">
                  <a:extLst>
                    <a:ext uri="{9D8B030D-6E8A-4147-A177-3AD203B41FA5}">
                      <a16:colId xmlns:a16="http://schemas.microsoft.com/office/drawing/2014/main" val="1577524850"/>
                    </a:ext>
                  </a:extLst>
                </a:gridCol>
              </a:tblGrid>
              <a:tr h="2366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Cluster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Description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Points per Play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% of Plays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943974911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Swing left-&gt;right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1.113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9.2%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441272499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Slow on-ball screen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1.101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6.1%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631623501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Guard pass and cut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1.090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5.9%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4290211060"/>
                  </a:ext>
                </a:extLst>
              </a:tr>
              <a:tr h="287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Slow double-screen/cluster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1.088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5.5%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78430950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Quick on-ball screen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1.040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6.7%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369527037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5-out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1.035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7.2%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369628394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Various things on left side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1.035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6.9%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812979612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1.030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5.5%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629134212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Double on-ball screen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1.028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7.8%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446744770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Off-ball screens in the paint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1.027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7.9%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728647243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“Wheel” action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0.989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8.1%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910051103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0.984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8.0%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03286810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??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0.958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7.3%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776509284"/>
                  </a:ext>
                </a:extLst>
              </a:tr>
              <a:tr h="16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3-4 players screening at FT line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0.947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8.0%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42525603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46C2A0C-7E0E-6247-BE6E-9F0E2C54D4D5}"/>
              </a:ext>
            </a:extLst>
          </p:cNvPr>
          <p:cNvSpPr txBox="1"/>
          <p:nvPr/>
        </p:nvSpPr>
        <p:spPr>
          <a:xfrm>
            <a:off x="10762736" y="5795312"/>
            <a:ext cx="124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N=7,931</a:t>
            </a:r>
          </a:p>
        </p:txBody>
      </p:sp>
    </p:spTree>
    <p:extLst>
      <p:ext uri="{BB962C8B-B14F-4D97-AF65-F5344CB8AC3E}">
        <p14:creationId xmlns:p14="http://schemas.microsoft.com/office/powerpoint/2010/main" val="91748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plays.mov">
            <a:hlinkClick r:id="" action="ppaction://media"/>
            <a:extLst>
              <a:ext uri="{FF2B5EF4-FFF2-40B4-BE49-F238E27FC236}">
                <a16:creationId xmlns:a16="http://schemas.microsoft.com/office/drawing/2014/main" id="{2DB28CDF-09A3-F04C-86C4-0F6089036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5042" y="1482810"/>
            <a:ext cx="4923426" cy="52438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45487B-0C4D-614A-937D-26F4B15477D2}"/>
              </a:ext>
            </a:extLst>
          </p:cNvPr>
          <p:cNvSpPr txBox="1">
            <a:spLocks/>
          </p:cNvSpPr>
          <p:nvPr/>
        </p:nvSpPr>
        <p:spPr>
          <a:xfrm>
            <a:off x="2231136" y="198567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Cluster 7: Double On-Ball Screen</a:t>
            </a:r>
          </a:p>
        </p:txBody>
      </p:sp>
    </p:spTree>
    <p:extLst>
      <p:ext uri="{BB962C8B-B14F-4D97-AF65-F5344CB8AC3E}">
        <p14:creationId xmlns:p14="http://schemas.microsoft.com/office/powerpoint/2010/main" val="28342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322D-9435-0F48-A3C0-21D11AA0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8567"/>
            <a:ext cx="7729728" cy="1188720"/>
          </a:xfrm>
        </p:spPr>
        <p:txBody>
          <a:bodyPr/>
          <a:lstStyle/>
          <a:p>
            <a:r>
              <a:rPr lang="en-US" dirty="0"/>
              <a:t>Results: Wizards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CF06BD-B8FC-9442-9ABB-58DF810B5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459936"/>
              </p:ext>
            </p:extLst>
          </p:nvPr>
        </p:nvGraphicFramePr>
        <p:xfrm>
          <a:off x="836908" y="1507523"/>
          <a:ext cx="9320345" cy="5257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30721">
                  <a:extLst>
                    <a:ext uri="{9D8B030D-6E8A-4147-A177-3AD203B41FA5}">
                      <a16:colId xmlns:a16="http://schemas.microsoft.com/office/drawing/2014/main" val="3935058898"/>
                    </a:ext>
                  </a:extLst>
                </a:gridCol>
                <a:gridCol w="3226346">
                  <a:extLst>
                    <a:ext uri="{9D8B030D-6E8A-4147-A177-3AD203B41FA5}">
                      <a16:colId xmlns:a16="http://schemas.microsoft.com/office/drawing/2014/main" val="258026422"/>
                    </a:ext>
                  </a:extLst>
                </a:gridCol>
                <a:gridCol w="1846843">
                  <a:extLst>
                    <a:ext uri="{9D8B030D-6E8A-4147-A177-3AD203B41FA5}">
                      <a16:colId xmlns:a16="http://schemas.microsoft.com/office/drawing/2014/main" val="1772281842"/>
                    </a:ext>
                  </a:extLst>
                </a:gridCol>
                <a:gridCol w="1846843">
                  <a:extLst>
                    <a:ext uri="{9D8B030D-6E8A-4147-A177-3AD203B41FA5}">
                      <a16:colId xmlns:a16="http://schemas.microsoft.com/office/drawing/2014/main" val="526948108"/>
                    </a:ext>
                  </a:extLst>
                </a:gridCol>
                <a:gridCol w="1469592">
                  <a:extLst>
                    <a:ext uri="{9D8B030D-6E8A-4147-A177-3AD203B41FA5}">
                      <a16:colId xmlns:a16="http://schemas.microsoft.com/office/drawing/2014/main" val="737081928"/>
                    </a:ext>
                  </a:extLst>
                </a:gridCol>
              </a:tblGrid>
              <a:tr h="283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Cluster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Description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Points per Play*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% of Plays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1773080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Swing left-&gt;right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0.75 ± 0.723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5.2%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290728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Slow on-ball screen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0.667 ± 2.868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1.3%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73473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Guard pass and cut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1.4 ± 0.769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4.3%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994796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Slow double-screen/cluster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1.062 ± 0.599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6.9%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012455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Quick on-ball screen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1.125 ± 0.503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10.3%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11198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5-out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1.0 ± 1.194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3.0%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845169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Various things on left side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0.933 ± 0.532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6.5%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547562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1.0 ± 0.491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10.8%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357664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Double on-ball screen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1.208 ± 0.542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10.3%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995416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Off-ball screens in the paint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0.333 ± 0.564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5.2%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035414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“Wheel” action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0.947 ± 0.567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8.2%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393312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0.963 ± 0.418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11.6%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158200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??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1.033 ± 0.444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12.9%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868255"/>
                  </a:ext>
                </a:extLst>
              </a:tr>
              <a:tr h="283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3-4 players screening at FT line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2.0 ± 0.774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3.4%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442533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51DDF3-5972-764D-9510-F6DC29E77E98}"/>
              </a:ext>
            </a:extLst>
          </p:cNvPr>
          <p:cNvSpPr txBox="1"/>
          <p:nvPr/>
        </p:nvSpPr>
        <p:spPr>
          <a:xfrm>
            <a:off x="10157254" y="5745891"/>
            <a:ext cx="185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N=232</a:t>
            </a:r>
          </a:p>
          <a:p>
            <a:r>
              <a:rPr lang="en-US" dirty="0"/>
              <a:t>* 95% conf. int.</a:t>
            </a:r>
          </a:p>
        </p:txBody>
      </p:sp>
    </p:spTree>
    <p:extLst>
      <p:ext uri="{BB962C8B-B14F-4D97-AF65-F5344CB8AC3E}">
        <p14:creationId xmlns:p14="http://schemas.microsoft.com/office/powerpoint/2010/main" val="142387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B555-E91E-F54D-859C-4E0FDC3A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859B9-23E6-9C43-955D-722C6C659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04141"/>
          </a:xfrm>
        </p:spPr>
        <p:txBody>
          <a:bodyPr/>
          <a:lstStyle/>
          <a:p>
            <a:r>
              <a:rPr lang="en-US" sz="2000" dirty="0"/>
              <a:t>Want this information to be </a:t>
            </a:r>
            <a:r>
              <a:rPr lang="en-US" sz="2000" b="1" dirty="0"/>
              <a:t>actionable</a:t>
            </a:r>
          </a:p>
          <a:p>
            <a:r>
              <a:rPr lang="en-US" sz="2000" dirty="0"/>
              <a:t>So, further narrowed the scope of this project to: </a:t>
            </a:r>
          </a:p>
          <a:p>
            <a:pPr marL="0" indent="0" algn="ctr">
              <a:buNone/>
            </a:pPr>
            <a:r>
              <a:rPr lang="en-US" sz="2800" dirty="0"/>
              <a:t>How can the Wizards score more points on half-court possessions?</a:t>
            </a:r>
          </a:p>
          <a:p>
            <a:r>
              <a:rPr lang="en-US" sz="2000" dirty="0"/>
              <a:t>Offensive team has most control over these possessions, so strategy is impactful</a:t>
            </a:r>
          </a:p>
        </p:txBody>
      </p:sp>
    </p:spTree>
    <p:extLst>
      <p:ext uri="{BB962C8B-B14F-4D97-AF65-F5344CB8AC3E}">
        <p14:creationId xmlns:p14="http://schemas.microsoft.com/office/powerpoint/2010/main" val="2838885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322D-9435-0F48-A3C0-21D11AA0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8567"/>
            <a:ext cx="7729728" cy="1188720"/>
          </a:xfrm>
        </p:spPr>
        <p:txBody>
          <a:bodyPr/>
          <a:lstStyle/>
          <a:p>
            <a:r>
              <a:rPr lang="en-US" dirty="0"/>
              <a:t>Results: Wizards vs. League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CF06BD-B8FC-9442-9ABB-58DF810B5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37224"/>
              </p:ext>
            </p:extLst>
          </p:nvPr>
        </p:nvGraphicFramePr>
        <p:xfrm>
          <a:off x="234778" y="1507522"/>
          <a:ext cx="11627707" cy="539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38928">
                  <a:extLst>
                    <a:ext uri="{9D8B030D-6E8A-4147-A177-3AD203B41FA5}">
                      <a16:colId xmlns:a16="http://schemas.microsoft.com/office/drawing/2014/main" val="3935058898"/>
                    </a:ext>
                  </a:extLst>
                </a:gridCol>
                <a:gridCol w="3167056">
                  <a:extLst>
                    <a:ext uri="{9D8B030D-6E8A-4147-A177-3AD203B41FA5}">
                      <a16:colId xmlns:a16="http://schemas.microsoft.com/office/drawing/2014/main" val="258026422"/>
                    </a:ext>
                  </a:extLst>
                </a:gridCol>
                <a:gridCol w="1827591">
                  <a:extLst>
                    <a:ext uri="{9D8B030D-6E8A-4147-A177-3AD203B41FA5}">
                      <a16:colId xmlns:a16="http://schemas.microsoft.com/office/drawing/2014/main" val="1772281842"/>
                    </a:ext>
                  </a:extLst>
                </a:gridCol>
                <a:gridCol w="1666499">
                  <a:extLst>
                    <a:ext uri="{9D8B030D-6E8A-4147-A177-3AD203B41FA5}">
                      <a16:colId xmlns:a16="http://schemas.microsoft.com/office/drawing/2014/main" val="2152170107"/>
                    </a:ext>
                  </a:extLst>
                </a:gridCol>
                <a:gridCol w="1666499">
                  <a:extLst>
                    <a:ext uri="{9D8B030D-6E8A-4147-A177-3AD203B41FA5}">
                      <a16:colId xmlns:a16="http://schemas.microsoft.com/office/drawing/2014/main" val="959487560"/>
                    </a:ext>
                  </a:extLst>
                </a:gridCol>
                <a:gridCol w="1180567">
                  <a:extLst>
                    <a:ext uri="{9D8B030D-6E8A-4147-A177-3AD203B41FA5}">
                      <a16:colId xmlns:a16="http://schemas.microsoft.com/office/drawing/2014/main" val="737081928"/>
                    </a:ext>
                  </a:extLst>
                </a:gridCol>
                <a:gridCol w="1180567">
                  <a:extLst>
                    <a:ext uri="{9D8B030D-6E8A-4147-A177-3AD203B41FA5}">
                      <a16:colId xmlns:a16="http://schemas.microsoft.com/office/drawing/2014/main" val="858552442"/>
                    </a:ext>
                  </a:extLst>
                </a:gridCol>
              </a:tblGrid>
              <a:tr h="42445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Cluster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Description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Points per Play*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(relative to league)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% of Plays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(relative to league)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1773080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Swing left-&gt;right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0.75 ± 0.723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-0.363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5.2%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-4.0%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290728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Slow on-ball screen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0.667 ± 2.868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-0.434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1.3%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-4.8%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73473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Guard pass and cut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1.4 ± 0.769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8B2D"/>
                          </a:solidFill>
                          <a:effectLst/>
                          <a:latin typeface="+mn-lt"/>
                        </a:rPr>
                        <a:t>0.310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4.3%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-1.6%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994796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Slow double-screen/cluster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1.062 ± 0.599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-0.025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6.9%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008B2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012455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Quick on-ball screen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1.125 ± 0.503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8B2D"/>
                          </a:solidFill>
                          <a:effectLst/>
                          <a:latin typeface="+mn-lt"/>
                        </a:rPr>
                        <a:t>0.085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10.3%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008B2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11198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5-out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1.0 ± 1.194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-0.035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3.0%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-4.2%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845169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Various things on left side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0.933 ± 0.532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-0.101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6.5%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547562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1.0 ± 0.491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-0.030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10.8%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008B2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357664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Double on-ball screen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1.208 ± 0.542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8B2D"/>
                          </a:solidFill>
                          <a:effectLst/>
                          <a:latin typeface="+mn-lt"/>
                        </a:rPr>
                        <a:t>0.181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10.3%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008B2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995416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Off-ball screens in the paint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0.333 ± 0.564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-0.694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5.2%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035414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“Wheel” action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0.947 ± 0.567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-0.042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8.2%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008B2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393312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0.963 ± 0.418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-0.021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11.6%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008B2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158200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??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1.033 ± 0.444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8B2D"/>
                          </a:solidFill>
                          <a:effectLst/>
                          <a:latin typeface="+mn-lt"/>
                        </a:rPr>
                        <a:t>0.075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12.9%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008B2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868255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3-4 players screening at FT line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2.0 ± 0.774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8B2D"/>
                          </a:solidFill>
                          <a:effectLst/>
                          <a:latin typeface="+mn-lt"/>
                        </a:rPr>
                        <a:t>1.053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3.4%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-4.6%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442533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51DDF3-5972-764D-9510-F6DC29E77E98}"/>
              </a:ext>
            </a:extLst>
          </p:cNvPr>
          <p:cNvSpPr txBox="1"/>
          <p:nvPr/>
        </p:nvSpPr>
        <p:spPr>
          <a:xfrm>
            <a:off x="10338486" y="740956"/>
            <a:ext cx="185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N=232</a:t>
            </a:r>
          </a:p>
          <a:p>
            <a:r>
              <a:rPr lang="en-US" dirty="0"/>
              <a:t>* 95% conf. int.</a:t>
            </a:r>
          </a:p>
        </p:txBody>
      </p:sp>
    </p:spTree>
    <p:extLst>
      <p:ext uri="{BB962C8B-B14F-4D97-AF65-F5344CB8AC3E}">
        <p14:creationId xmlns:p14="http://schemas.microsoft.com/office/powerpoint/2010/main" val="3094925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A95D-24E9-D24A-99A0-0CEB2C37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D60E-07B8-1248-9506-A6FBF410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09251"/>
          </a:xfrm>
        </p:spPr>
        <p:txBody>
          <a:bodyPr>
            <a:normAutofit/>
          </a:bodyPr>
          <a:lstStyle/>
          <a:p>
            <a:r>
              <a:rPr lang="en-US" sz="2400" dirty="0"/>
              <a:t>Clustering time-series data requires special methods but can be done effectively</a:t>
            </a:r>
          </a:p>
          <a:p>
            <a:r>
              <a:rPr lang="en-US" sz="2400" dirty="0"/>
              <a:t>The Wizards should try to use some of the more effective strategies (league-wide) more often:</a:t>
            </a:r>
          </a:p>
          <a:p>
            <a:pPr lvl="1"/>
            <a:r>
              <a:rPr lang="en-US" sz="2000" dirty="0"/>
              <a:t>Passing the ball around the 3 point line</a:t>
            </a:r>
          </a:p>
          <a:p>
            <a:pPr lvl="1"/>
            <a:r>
              <a:rPr lang="en-US" sz="2000" dirty="0"/>
              <a:t>Taking their time setting slow, precise on-ball screens</a:t>
            </a:r>
          </a:p>
          <a:p>
            <a:pPr lvl="1"/>
            <a:r>
              <a:rPr lang="en-US" sz="2000" dirty="0"/>
              <a:t>Maybe slow down and try their best to avoid weird situations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7612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1CEC-4D50-904A-850B-14CEB5BB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A4B9E-03F5-CB4A-8CB2-7278040EF157}"/>
              </a:ext>
            </a:extLst>
          </p:cNvPr>
          <p:cNvSpPr txBox="1"/>
          <p:nvPr/>
        </p:nvSpPr>
        <p:spPr>
          <a:xfrm>
            <a:off x="4370521" y="6183824"/>
            <a:ext cx="511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learned a lot doing this project!</a:t>
            </a:r>
          </a:p>
        </p:txBody>
      </p:sp>
    </p:spTree>
    <p:extLst>
      <p:ext uri="{BB962C8B-B14F-4D97-AF65-F5344CB8AC3E}">
        <p14:creationId xmlns:p14="http://schemas.microsoft.com/office/powerpoint/2010/main" val="71613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0E8E-92BF-CB4B-9002-A22D1963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0A4D-E9CF-E041-B884-DBD7C0033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NBA </a:t>
            </a:r>
            <a:r>
              <a:rPr lang="en-US" sz="2400" dirty="0" err="1"/>
              <a:t>SportVU</a:t>
            </a:r>
            <a:r>
              <a:rPr lang="en-US" sz="2400" dirty="0"/>
              <a:t> player tracking data from 2015-16 season</a:t>
            </a:r>
          </a:p>
          <a:p>
            <a:pPr lvl="1"/>
            <a:r>
              <a:rPr lang="en-US" sz="2000" dirty="0"/>
              <a:t>Coordinates of each player and ball are recorded 25x/second</a:t>
            </a:r>
          </a:p>
          <a:p>
            <a:pPr lvl="1"/>
            <a:r>
              <a:rPr lang="en-US" sz="2000" dirty="0"/>
              <a:t>~100mb per game</a:t>
            </a:r>
          </a:p>
          <a:p>
            <a:r>
              <a:rPr lang="en-US" sz="2400" dirty="0"/>
              <a:t>NBA play-by-play data</a:t>
            </a:r>
          </a:p>
          <a:p>
            <a:pPr lvl="1"/>
            <a:r>
              <a:rPr lang="en-US" sz="2000" dirty="0"/>
              <a:t>Information and times for each “event” – every shot, foul, etc.</a:t>
            </a:r>
          </a:p>
        </p:txBody>
      </p:sp>
    </p:spTree>
    <p:extLst>
      <p:ext uri="{BB962C8B-B14F-4D97-AF65-F5344CB8AC3E}">
        <p14:creationId xmlns:p14="http://schemas.microsoft.com/office/powerpoint/2010/main" val="192273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512A151-5DE2-7E47-AD37-C8D8F03F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Possession</a:t>
            </a:r>
            <a:r>
              <a:rPr lang="en-US" sz="2800" dirty="0"/>
              <a:t>: Period of time starting when team gets the ball and ending when opponent gets the ball</a:t>
            </a:r>
          </a:p>
          <a:p>
            <a:endParaRPr lang="en-US" sz="2800" dirty="0"/>
          </a:p>
          <a:p>
            <a:r>
              <a:rPr lang="en-US" sz="2800" b="1" dirty="0"/>
              <a:t>Half-court possession</a:t>
            </a:r>
            <a:r>
              <a:rPr lang="en-US" sz="2800" dirty="0"/>
              <a:t>: Possession which lasts for at least 8 seconds after all players have crossed the half-court line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9A08CD8-6CEE-384E-91F2-5BF6CF6B25E9}"/>
              </a:ext>
            </a:extLst>
          </p:cNvPr>
          <p:cNvSpPr txBox="1">
            <a:spLocks/>
          </p:cNvSpPr>
          <p:nvPr/>
        </p:nvSpPr>
        <p:spPr>
          <a:xfrm>
            <a:off x="2231136" y="305789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“Half-Court Possessions”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8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ABE2-0BCC-804F-8878-ABD1195F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5789"/>
            <a:ext cx="7729728" cy="1188720"/>
          </a:xfrm>
        </p:spPr>
        <p:txBody>
          <a:bodyPr/>
          <a:lstStyle/>
          <a:p>
            <a:r>
              <a:rPr lang="en-US" dirty="0"/>
              <a:t>“Half-Court Possessions”</a:t>
            </a:r>
          </a:p>
        </p:txBody>
      </p:sp>
      <p:pic>
        <p:nvPicPr>
          <p:cNvPr id="5" name="shortclip.mp4">
            <a:hlinkClick r:id="" action="ppaction://media"/>
            <a:extLst>
              <a:ext uri="{FF2B5EF4-FFF2-40B4-BE49-F238E27FC236}">
                <a16:creationId xmlns:a16="http://schemas.microsoft.com/office/drawing/2014/main" id="{4F10C87D-28C7-1E4F-9BFC-271D085BED5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2656" y="2144198"/>
            <a:ext cx="6728115" cy="3812849"/>
          </a:xfrm>
        </p:spPr>
      </p:pic>
      <p:pic>
        <p:nvPicPr>
          <p:cNvPr id="6" name="sportvu_poss.mov">
            <a:hlinkClick r:id="" action="ppaction://media"/>
            <a:extLst>
              <a:ext uri="{FF2B5EF4-FFF2-40B4-BE49-F238E27FC236}">
                <a16:creationId xmlns:a16="http://schemas.microsoft.com/office/drawing/2014/main" id="{F88AF0F0-E31E-D446-B6D2-27FC6C89F1B1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-16631" r="53953"/>
          <a:stretch/>
        </p:blipFill>
        <p:spPr>
          <a:xfrm>
            <a:off x="5303520" y="1653473"/>
            <a:ext cx="6656294" cy="4883204"/>
          </a:xfrm>
        </p:spPr>
      </p:pic>
    </p:spTree>
    <p:extLst>
      <p:ext uri="{BB962C8B-B14F-4D97-AF65-F5344CB8AC3E}">
        <p14:creationId xmlns:p14="http://schemas.microsoft.com/office/powerpoint/2010/main" val="404648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A90A-5901-1D4B-A167-9027806F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8315-934F-BB43-B276-5EE0804A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2" y="2638044"/>
            <a:ext cx="10208869" cy="400582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Preprocess, load, and join together data from the two sources, identifying the half-court possessions and how many points were scored on each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Cluster possessions using this data to identify common play types</a:t>
            </a:r>
            <a:endParaRPr lang="en-US" sz="13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Determine effectiveness of different play types so that strategy can be optimized</a:t>
            </a:r>
            <a:endParaRPr 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9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A90A-5901-1D4B-A167-9027806F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8315-934F-BB43-B276-5EE0804A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2" y="2638044"/>
            <a:ext cx="10208869" cy="400582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Preprocess, load, and join together data from the two sources, identifying the half-court possessions and how many points were scored on each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Cluster possessions using this data to identify common play types</a:t>
            </a:r>
            <a:endParaRPr lang="en-US" sz="1300" dirty="0">
              <a:solidFill>
                <a:srgbClr val="FF0000">
                  <a:alpha val="25000"/>
                </a:srgbClr>
              </a:solidFill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Determine effectiveness of different play types so that strategy can be optimized</a:t>
            </a:r>
            <a:endParaRPr lang="en-US" sz="1300" dirty="0">
              <a:solidFill>
                <a:srgbClr val="FF0000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142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A90A-5901-1D4B-A167-9027806F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8315-934F-BB43-B276-5EE0804A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2" y="2638044"/>
            <a:ext cx="10208869" cy="400582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Preprocess, load, and join together data from the two sources, identifying the half-court possessions and how many points were scored on each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Cluster possessions using this data to identify common play types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</a:rPr>
              <a:t>Determine effectiveness of different play types so that strategy can be optimized</a:t>
            </a:r>
            <a:endParaRPr lang="en-US" sz="1300" dirty="0">
              <a:solidFill>
                <a:srgbClr val="FF0000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07685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{35E35974-41D1-164F-B747-3D95EC44B46C}tf10001120</Template>
  <TotalTime>1904</TotalTime>
  <Words>2899</Words>
  <Application>Microsoft Macintosh PowerPoint</Application>
  <PresentationFormat>Widescreen</PresentationFormat>
  <Paragraphs>480</Paragraphs>
  <Slides>32</Slides>
  <Notes>30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Gill Sans MT</vt:lpstr>
      <vt:lpstr>Parcel</vt:lpstr>
      <vt:lpstr>Using NBA Data To Help the Wizards Win Games</vt:lpstr>
      <vt:lpstr>Problem Statement</vt:lpstr>
      <vt:lpstr>Project Scope</vt:lpstr>
      <vt:lpstr>Data</vt:lpstr>
      <vt:lpstr>PowerPoint Presentation</vt:lpstr>
      <vt:lpstr>“Half-Court Possessions”</vt:lpstr>
      <vt:lpstr>Project Plan</vt:lpstr>
      <vt:lpstr>Project Plan</vt:lpstr>
      <vt:lpstr>Project Plan</vt:lpstr>
      <vt:lpstr>Project Plan</vt:lpstr>
      <vt:lpstr>Project Plan</vt:lpstr>
      <vt:lpstr>Data Preprocessing</vt:lpstr>
      <vt:lpstr>Project Plan</vt:lpstr>
      <vt:lpstr>Clustering Possessions</vt:lpstr>
      <vt:lpstr>Clustering Possessions</vt:lpstr>
      <vt:lpstr>CRNN (Convolutional Recurrent Neural Network)</vt:lpstr>
      <vt:lpstr>PowerPoint Presentation</vt:lpstr>
      <vt:lpstr>Feature Engineering</vt:lpstr>
      <vt:lpstr>Feature Engineering</vt:lpstr>
      <vt:lpstr>Feature Engineering</vt:lpstr>
      <vt:lpstr>Time Series Clustering</vt:lpstr>
      <vt:lpstr>PowerPoint Presentation</vt:lpstr>
      <vt:lpstr>PowerPoint Presentation</vt:lpstr>
      <vt:lpstr>PowerPoint Presentation</vt:lpstr>
      <vt:lpstr>PowerPoint Presentation</vt:lpstr>
      <vt:lpstr>Project Plan</vt:lpstr>
      <vt:lpstr>Results: League</vt:lpstr>
      <vt:lpstr>PowerPoint Presentation</vt:lpstr>
      <vt:lpstr>Results: Wizards</vt:lpstr>
      <vt:lpstr>Results: Wizards vs. League</vt:lpstr>
      <vt:lpstr>conclusions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NBA Data To Help the Wizards Win Games</dc:title>
  <dc:creator>Microsoft Office User</dc:creator>
  <cp:lastModifiedBy>Microsoft Office User</cp:lastModifiedBy>
  <cp:revision>326</cp:revision>
  <dcterms:created xsi:type="dcterms:W3CDTF">2019-08-08T14:01:57Z</dcterms:created>
  <dcterms:modified xsi:type="dcterms:W3CDTF">2019-08-23T08:30:41Z</dcterms:modified>
</cp:coreProperties>
</file>